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0" r:id="rId5"/>
    <p:sldId id="263" r:id="rId6"/>
    <p:sldId id="264" r:id="rId7"/>
    <p:sldId id="265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5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–Jaime Silveira</a:t>
            </a:r>
          </a:p>
        </p:txBody>
      </p:sp>
      <p:sp>
        <p:nvSpPr>
          <p:cNvPr id="94" name="“Digite uma citação aqui.”"/>
          <p:cNvSpPr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“Digite uma citação aqui.”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4.png"/><Relationship Id="rId5" Type="http://schemas.openxmlformats.org/officeDocument/2006/relationships/image" Target="../media/image5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mailto:medium.com/@roman01la/confusion-about-saga-pattern-bbaac56e622" TargetMode="External"/><Relationship Id="rId13" Type="http://schemas.openxmlformats.org/officeDocument/2006/relationships/hyperlink" Target="https://github.com/spring-cloud-samples/turbine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projects.spring.io/spring-cloud/" TargetMode="External"/><Relationship Id="rId12" Type="http://schemas.openxmlformats.org/officeDocument/2006/relationships/hyperlink" Target="https://github.com/spring-cloud/spring-cloud-sleuth" TargetMode="External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spring.io/guides/gs/circuit-breaker/" TargetMode="External"/><Relationship Id="rId5" Type="http://schemas.openxmlformats.org/officeDocument/2006/relationships/image" Target="../media/image5.png"/><Relationship Id="rId15" Type="http://schemas.openxmlformats.org/officeDocument/2006/relationships/hyperlink" Target="kafka.apache.org" TargetMode="External"/><Relationship Id="rId10" Type="http://schemas.openxmlformats.org/officeDocument/2006/relationships/hyperlink" Target="https://github.com/Netflix/ribbon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cloud.spring.io/spring-cloud-netflix/" TargetMode="External"/><Relationship Id="rId14" Type="http://schemas.openxmlformats.org/officeDocument/2006/relationships/hyperlink" Target="https://projects.spring.io/spring-security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ZEBRA-4230.jpg" descr="ZEBRA-423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8351" y="-1488745"/>
            <a:ext cx="24540702" cy="1636046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"/>
          <p:cNvSpPr/>
          <p:nvPr/>
        </p:nvSpPr>
        <p:spPr>
          <a:xfrm>
            <a:off x="-8467" y="-4235"/>
            <a:ext cx="24400934" cy="13724470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26" name="Group"/>
          <p:cNvGrpSpPr/>
          <p:nvPr/>
        </p:nvGrpSpPr>
        <p:grpSpPr>
          <a:xfrm>
            <a:off x="-254293" y="-1671304"/>
            <a:ext cx="24892586" cy="17058607"/>
            <a:chOff x="0" y="-1"/>
            <a:chExt cx="24892584" cy="17058605"/>
          </a:xfrm>
        </p:grpSpPr>
        <p:pic>
          <p:nvPicPr>
            <p:cNvPr id="121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9854"/>
              <a:extLst/>
            </a:blip>
            <a:stretch>
              <a:fillRect/>
            </a:stretch>
          </p:blipFill>
          <p:spPr>
            <a:xfrm>
              <a:off x="15431134" y="1645301"/>
              <a:ext cx="9301387" cy="6369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2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9854"/>
              <a:extLst/>
            </a:blip>
            <a:stretch>
              <a:fillRect/>
            </a:stretch>
          </p:blipFill>
          <p:spPr>
            <a:xfrm>
              <a:off x="19011430" y="9252458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9854"/>
              <a:extLst/>
            </a:blip>
            <a:stretch>
              <a:fillRect/>
            </a:stretch>
          </p:blipFill>
          <p:spPr>
            <a:xfrm>
              <a:off x="-1" y="3833803"/>
              <a:ext cx="3923023" cy="38290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9854"/>
              <a:extLst/>
            </a:blip>
            <a:stretch>
              <a:fillRect/>
            </a:stretch>
          </p:blipFill>
          <p:spPr>
            <a:xfrm>
              <a:off x="224230" y="11370839"/>
              <a:ext cx="9112117" cy="5687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pasted-image.pdf" descr="pasted-image.pdf"/>
            <p:cNvPicPr>
              <a:picLocks noChangeAspect="1"/>
            </p:cNvPicPr>
            <p:nvPr/>
          </p:nvPicPr>
          <p:blipFill>
            <a:blip r:embed="rId7">
              <a:alphaModFix amt="9854"/>
              <a:extLst/>
            </a:blip>
            <a:stretch>
              <a:fillRect/>
            </a:stretch>
          </p:blipFill>
          <p:spPr>
            <a:xfrm rot="17759462">
              <a:off x="9693390" y="690490"/>
              <a:ext cx="3935970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7" name="Picture 1" descr="Picture 1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18766" y="12919323"/>
            <a:ext cx="1439951" cy="4890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0" name="Group"/>
          <p:cNvGrpSpPr/>
          <p:nvPr/>
        </p:nvGrpSpPr>
        <p:grpSpPr>
          <a:xfrm>
            <a:off x="8291525" y="4848578"/>
            <a:ext cx="3657601" cy="3685823"/>
            <a:chOff x="0" y="0"/>
            <a:chExt cx="3657600" cy="3685822"/>
          </a:xfrm>
        </p:grpSpPr>
        <p:sp>
          <p:nvSpPr>
            <p:cNvPr id="128" name="Rounded Rectangle"/>
            <p:cNvSpPr/>
            <p:nvPr/>
          </p:nvSpPr>
          <p:spPr>
            <a:xfrm>
              <a:off x="0" y="0"/>
              <a:ext cx="3657600" cy="3685822"/>
            </a:xfrm>
            <a:prstGeom prst="roundRect">
              <a:avLst>
                <a:gd name="adj" fmla="val 14887"/>
              </a:avLst>
            </a:prstGeom>
            <a:noFill/>
            <a:ln w="139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9" name="ctrl"/>
            <p:cNvSpPr/>
            <p:nvPr/>
          </p:nvSpPr>
          <p:spPr>
            <a:xfrm>
              <a:off x="343966" y="1038381"/>
              <a:ext cx="1902868" cy="156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ts val="28800"/>
                </a:lnSpc>
                <a:defRPr sz="9600" b="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defRPr>
              </a:lvl1pPr>
            </a:lstStyle>
            <a:p>
              <a:r>
                <a:rPr dirty="0"/>
                <a:t>ctrl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12738997" y="7287972"/>
            <a:ext cx="4421330" cy="667357"/>
            <a:chOff x="0" y="0"/>
            <a:chExt cx="4421329" cy="667355"/>
          </a:xfrm>
        </p:grpSpPr>
        <p:pic>
          <p:nvPicPr>
            <p:cNvPr id="131" name="pasted-image.pdf" descr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rcRect/>
            <a:stretch>
              <a:fillRect/>
            </a:stretch>
          </p:blipFill>
          <p:spPr>
            <a:xfrm>
              <a:off x="0" y="0"/>
              <a:ext cx="456320" cy="63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pasted-image.pdf" descr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965744" y="0"/>
              <a:ext cx="480096" cy="63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3" name="pasted-image.pdf" descr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955264" y="0"/>
              <a:ext cx="507530" cy="63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pasted-image.pdf" descr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947126" y="0"/>
              <a:ext cx="564245" cy="63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5" name="pasted-image.pdf" descr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964079" y="553960"/>
              <a:ext cx="457251" cy="1133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-179475" y="-1674149"/>
            <a:ext cx="24892587" cy="17058609"/>
            <a:chOff x="-1" y="0"/>
            <a:chExt cx="24892585" cy="17058607"/>
          </a:xfrm>
        </p:grpSpPr>
        <p:pic>
          <p:nvPicPr>
            <p:cNvPr id="138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8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2" y="3833803"/>
              <a:ext cx="3923024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29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89" y="690490"/>
              <a:ext cx="3935971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" name="Group"/>
          <p:cNvSpPr/>
          <p:nvPr/>
        </p:nvSpPr>
        <p:spPr>
          <a:xfrm>
            <a:off x="3084657" y="6899599"/>
            <a:ext cx="755078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7200" b="0" spc="720">
                <a:solidFill>
                  <a:srgbClr val="5E5E5E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Touch the Sky!</a:t>
            </a:r>
            <a:endParaRPr dirty="0"/>
          </a:p>
        </p:txBody>
      </p:sp>
      <p:sp>
        <p:nvSpPr>
          <p:cNvPr id="145" name="Group"/>
          <p:cNvSpPr/>
          <p:nvPr/>
        </p:nvSpPr>
        <p:spPr>
          <a:xfrm>
            <a:off x="3032162" y="4825973"/>
            <a:ext cx="1373773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13000" b="0" spc="2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defRPr>
            </a:lvl1pPr>
          </a:lstStyle>
          <a:p>
            <a:r>
              <a:rPr lang="en-US" dirty="0" smtClean="0"/>
              <a:t>Spring Cloud</a:t>
            </a:r>
            <a:endParaRPr dirty="0"/>
          </a:p>
        </p:txBody>
      </p:sp>
      <p:pic>
        <p:nvPicPr>
          <p:cNvPr id="14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roup"/>
          <p:cNvSpPr/>
          <p:nvPr/>
        </p:nvSpPr>
        <p:spPr>
          <a:xfrm>
            <a:off x="18831958" y="12647720"/>
            <a:ext cx="513602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7200" b="0" spc="720">
                <a:solidFill>
                  <a:srgbClr val="5E5E5E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sz="4000" dirty="0" smtClean="0">
                <a:solidFill>
                  <a:schemeClr val="tx1"/>
                </a:solidFill>
              </a:rPr>
              <a:t>Fábio Falavinha</a:t>
            </a:r>
            <a:endParaRPr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"/>
          <p:cNvGrpSpPr/>
          <p:nvPr/>
        </p:nvGrpSpPr>
        <p:grpSpPr>
          <a:xfrm>
            <a:off x="-232551" y="-1671305"/>
            <a:ext cx="24892586" cy="17058609"/>
            <a:chOff x="0" y="0"/>
            <a:chExt cx="24892584" cy="17058607"/>
          </a:xfrm>
        </p:grpSpPr>
        <p:pic>
          <p:nvPicPr>
            <p:cNvPr id="199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7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1" y="3833803"/>
              <a:ext cx="3923023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30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90" y="690490"/>
              <a:ext cx="3935970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pasted-image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84"/>
          <a:stretch/>
        </p:blipFill>
        <p:spPr>
          <a:xfrm>
            <a:off x="2750035" y="1351800"/>
            <a:ext cx="2342655" cy="1995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df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32"/>
          <a:stretch/>
        </p:blipFill>
        <p:spPr>
          <a:xfrm>
            <a:off x="3175167" y="7726232"/>
            <a:ext cx="1910799" cy="157388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Group"/>
          <p:cNvSpPr/>
          <p:nvPr/>
        </p:nvSpPr>
        <p:spPr>
          <a:xfrm>
            <a:off x="3032764" y="3546332"/>
            <a:ext cx="200343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HATEOAS</a:t>
            </a:r>
            <a:endParaRPr dirty="0"/>
          </a:p>
        </p:txBody>
      </p:sp>
      <p:sp>
        <p:nvSpPr>
          <p:cNvPr id="208" name="Group"/>
          <p:cNvSpPr/>
          <p:nvPr/>
        </p:nvSpPr>
        <p:spPr>
          <a:xfrm>
            <a:off x="3018083" y="9435616"/>
            <a:ext cx="222496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/>
              <a:t>Microproxy</a:t>
            </a:r>
            <a:endParaRPr dirty="0"/>
          </a:p>
        </p:txBody>
      </p:sp>
      <p:sp>
        <p:nvSpPr>
          <p:cNvPr id="209" name="Group"/>
          <p:cNvSpPr/>
          <p:nvPr/>
        </p:nvSpPr>
        <p:spPr>
          <a:xfrm>
            <a:off x="1051676" y="4218037"/>
            <a:ext cx="596637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It's a design </a:t>
            </a:r>
            <a:r>
              <a:rPr lang="en-US" dirty="0" smtClean="0"/>
              <a:t>pattern enabling</a:t>
            </a:r>
            <a:br>
              <a:rPr lang="en-US" dirty="0" smtClean="0"/>
            </a:br>
            <a:r>
              <a:rPr lang="en-US" dirty="0" smtClean="0"/>
              <a:t>navigation </a:t>
            </a:r>
            <a:r>
              <a:rPr lang="en-US" dirty="0"/>
              <a:t>into your Rest's </a:t>
            </a:r>
            <a:r>
              <a:rPr lang="en-US" dirty="0" smtClean="0"/>
              <a:t>Controllers and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it’s already free with </a:t>
            </a:r>
            <a:r>
              <a:rPr lang="en-US" u="sng" dirty="0" smtClean="0"/>
              <a:t>Spring Data Rest</a:t>
            </a:r>
            <a:endParaRPr u="sng" dirty="0"/>
          </a:p>
        </p:txBody>
      </p:sp>
      <p:sp>
        <p:nvSpPr>
          <p:cNvPr id="210" name="Group"/>
          <p:cNvSpPr/>
          <p:nvPr/>
        </p:nvSpPr>
        <p:spPr>
          <a:xfrm>
            <a:off x="1354642" y="10364406"/>
            <a:ext cx="536044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Enable proxy to guard your </a:t>
            </a:r>
            <a:r>
              <a:rPr lang="en-US" dirty="0" smtClean="0"/>
              <a:t>application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Use </a:t>
            </a:r>
            <a:r>
              <a:rPr lang="en-US" u="sng" dirty="0" smtClean="0"/>
              <a:t>Zuul</a:t>
            </a:r>
            <a:endParaRPr u="sng" dirty="0"/>
          </a:p>
        </p:txBody>
      </p:sp>
      <p:sp>
        <p:nvSpPr>
          <p:cNvPr id="211" name="Line"/>
          <p:cNvSpPr/>
          <p:nvPr/>
        </p:nvSpPr>
        <p:spPr>
          <a:xfrm>
            <a:off x="8065" y="6858000"/>
            <a:ext cx="24367869" cy="0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Group"/>
          <p:cNvSpPr/>
          <p:nvPr/>
        </p:nvSpPr>
        <p:spPr>
          <a:xfrm>
            <a:off x="18610690" y="3269430"/>
            <a:ext cx="405399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/>
              <a:t>Service </a:t>
            </a:r>
            <a:r>
              <a:rPr lang="en-US" dirty="0" smtClean="0"/>
              <a:t>Discovery / </a:t>
            </a:r>
          </a:p>
          <a:p>
            <a:r>
              <a:rPr lang="en-US" dirty="0" smtClean="0"/>
              <a:t>Client Load Balance</a:t>
            </a:r>
            <a:endParaRPr dirty="0"/>
          </a:p>
        </p:txBody>
      </p:sp>
      <p:sp>
        <p:nvSpPr>
          <p:cNvPr id="213" name="Group"/>
          <p:cNvSpPr/>
          <p:nvPr/>
        </p:nvSpPr>
        <p:spPr>
          <a:xfrm>
            <a:off x="18971825" y="9638533"/>
            <a:ext cx="306333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/>
              <a:t>Circuit </a:t>
            </a:r>
            <a:r>
              <a:rPr lang="en-US" dirty="0" smtClean="0"/>
              <a:t>Breaker</a:t>
            </a:r>
            <a:endParaRPr dirty="0"/>
          </a:p>
        </p:txBody>
      </p:sp>
      <p:sp>
        <p:nvSpPr>
          <p:cNvPr id="214" name="Group"/>
          <p:cNvSpPr/>
          <p:nvPr/>
        </p:nvSpPr>
        <p:spPr>
          <a:xfrm>
            <a:off x="18431614" y="4517646"/>
            <a:ext cx="414376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DNS could be a </a:t>
            </a:r>
            <a:r>
              <a:rPr lang="en-US" dirty="0" smtClean="0"/>
              <a:t>problem and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you can avoid that using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u="sng" dirty="0" smtClean="0"/>
              <a:t>Netflix Eureka and Ribbon</a:t>
            </a:r>
            <a:endParaRPr u="sng" dirty="0"/>
          </a:p>
        </p:txBody>
      </p:sp>
      <p:sp>
        <p:nvSpPr>
          <p:cNvPr id="215" name="Group"/>
          <p:cNvSpPr/>
          <p:nvPr/>
        </p:nvSpPr>
        <p:spPr>
          <a:xfrm>
            <a:off x="17746585" y="10230540"/>
            <a:ext cx="525624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Open and Close concepts to handle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all interaction to your service.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Handling faults with fallback methods!</a:t>
            </a:r>
            <a:endParaRPr dirty="0"/>
          </a:p>
        </p:txBody>
      </p:sp>
      <p:pic>
        <p:nvPicPr>
          <p:cNvPr id="216" name="Pictur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3"/>
          <a:stretch/>
        </p:blipFill>
        <p:spPr>
          <a:xfrm>
            <a:off x="19709745" y="1585830"/>
            <a:ext cx="1587501" cy="1381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9"/>
          <a:stretch/>
        </p:blipFill>
        <p:spPr>
          <a:xfrm>
            <a:off x="19681033" y="8010381"/>
            <a:ext cx="1644922" cy="1406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62"/>
          <a:stretch/>
        </p:blipFill>
        <p:spPr>
          <a:xfrm>
            <a:off x="10891499" y="1351800"/>
            <a:ext cx="2312217" cy="1991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df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73"/>
          <a:stretch/>
        </p:blipFill>
        <p:spPr>
          <a:xfrm>
            <a:off x="11186723" y="7791977"/>
            <a:ext cx="1913787" cy="1625317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roup"/>
          <p:cNvSpPr/>
          <p:nvPr/>
        </p:nvSpPr>
        <p:spPr>
          <a:xfrm>
            <a:off x="10820572" y="3546332"/>
            <a:ext cx="278634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/>
              <a:t>Config Server</a:t>
            </a:r>
            <a:endParaRPr dirty="0"/>
          </a:p>
        </p:txBody>
      </p:sp>
      <p:sp>
        <p:nvSpPr>
          <p:cNvPr id="221" name="Group"/>
          <p:cNvSpPr/>
          <p:nvPr/>
        </p:nvSpPr>
        <p:spPr>
          <a:xfrm>
            <a:off x="10985390" y="9479240"/>
            <a:ext cx="257506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API Gateway</a:t>
            </a:r>
            <a:endParaRPr dirty="0"/>
          </a:p>
        </p:txBody>
      </p:sp>
      <p:sp>
        <p:nvSpPr>
          <p:cNvPr id="222" name="Group"/>
          <p:cNvSpPr/>
          <p:nvPr/>
        </p:nvSpPr>
        <p:spPr>
          <a:xfrm>
            <a:off x="8814275" y="4453503"/>
            <a:ext cx="667650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Refresh scope </a:t>
            </a:r>
            <a:r>
              <a:rPr lang="en-US" dirty="0" smtClean="0"/>
              <a:t>for </a:t>
            </a:r>
            <a:r>
              <a:rPr lang="en-US" dirty="0"/>
              <a:t>dynamic </a:t>
            </a:r>
            <a:r>
              <a:rPr lang="en-US" dirty="0" smtClean="0"/>
              <a:t>re-configuration and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it’s already part of </a:t>
            </a:r>
            <a:r>
              <a:rPr lang="en-US" u="sng" dirty="0" smtClean="0"/>
              <a:t>Spring Cloud Config Server</a:t>
            </a:r>
            <a:endParaRPr u="sng" dirty="0"/>
          </a:p>
        </p:txBody>
      </p:sp>
      <p:sp>
        <p:nvSpPr>
          <p:cNvPr id="223" name="Group"/>
          <p:cNvSpPr/>
          <p:nvPr/>
        </p:nvSpPr>
        <p:spPr>
          <a:xfrm>
            <a:off x="9970032" y="10230540"/>
            <a:ext cx="4364977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/>
              <a:t>Filtering and transforming data </a:t>
            </a:r>
            <a:endParaRPr lang="en-US" dirty="0" smtClean="0"/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to </a:t>
            </a:r>
            <a:r>
              <a:rPr lang="en-US" dirty="0"/>
              <a:t>what your client </a:t>
            </a:r>
            <a:r>
              <a:rPr lang="en-US" dirty="0" smtClean="0"/>
              <a:t>needs.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For that use  </a:t>
            </a:r>
            <a:r>
              <a:rPr lang="en-US" u="sng" dirty="0" smtClean="0"/>
              <a:t>Feign</a:t>
            </a:r>
            <a:endParaRPr u="sng" dirty="0"/>
          </a:p>
        </p:txBody>
      </p:sp>
      <p:sp>
        <p:nvSpPr>
          <p:cNvPr id="224" name="Line"/>
          <p:cNvSpPr/>
          <p:nvPr/>
        </p:nvSpPr>
        <p:spPr>
          <a:xfrm flipH="1">
            <a:off x="16249447" y="-15186"/>
            <a:ext cx="1" cy="13746372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>
            <a:off x="8119091" y="-15186"/>
            <a:ext cx="1" cy="13746372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509409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"/>
          <p:cNvGrpSpPr/>
          <p:nvPr/>
        </p:nvGrpSpPr>
        <p:grpSpPr>
          <a:xfrm>
            <a:off x="-232551" y="-1671305"/>
            <a:ext cx="24892586" cy="17058609"/>
            <a:chOff x="0" y="0"/>
            <a:chExt cx="24892584" cy="17058607"/>
          </a:xfrm>
        </p:grpSpPr>
        <p:pic>
          <p:nvPicPr>
            <p:cNvPr id="199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7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1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1" y="3833803"/>
              <a:ext cx="3923023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2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30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90" y="690490"/>
              <a:ext cx="3935970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5" name="pasted-image.pd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52"/>
          <a:stretch/>
        </p:blipFill>
        <p:spPr>
          <a:xfrm>
            <a:off x="2651180" y="1351801"/>
            <a:ext cx="2443298" cy="199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pdf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96"/>
          <a:stretch/>
        </p:blipFill>
        <p:spPr>
          <a:xfrm>
            <a:off x="2871728" y="7621654"/>
            <a:ext cx="2073985" cy="173185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Group"/>
          <p:cNvSpPr/>
          <p:nvPr/>
        </p:nvSpPr>
        <p:spPr>
          <a:xfrm>
            <a:off x="2847670" y="3525209"/>
            <a:ext cx="214738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Messaging</a:t>
            </a:r>
            <a:endParaRPr dirty="0"/>
          </a:p>
        </p:txBody>
      </p:sp>
      <p:sp>
        <p:nvSpPr>
          <p:cNvPr id="208" name="Group"/>
          <p:cNvSpPr/>
          <p:nvPr/>
        </p:nvSpPr>
        <p:spPr>
          <a:xfrm>
            <a:off x="2076416" y="9435616"/>
            <a:ext cx="397063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/>
              <a:t>Distributive </a:t>
            </a:r>
            <a:r>
              <a:rPr lang="en-US" dirty="0" smtClean="0"/>
              <a:t>Tracing</a:t>
            </a:r>
            <a:endParaRPr dirty="0"/>
          </a:p>
        </p:txBody>
      </p:sp>
      <p:sp>
        <p:nvSpPr>
          <p:cNvPr id="209" name="Group"/>
          <p:cNvSpPr/>
          <p:nvPr/>
        </p:nvSpPr>
        <p:spPr>
          <a:xfrm>
            <a:off x="1475675" y="4218037"/>
            <a:ext cx="511838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Integrate with other </a:t>
            </a:r>
            <a:r>
              <a:rPr lang="en-US" dirty="0"/>
              <a:t>services using </a:t>
            </a:r>
            <a:endParaRPr lang="en-US" dirty="0" smtClean="0"/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u="sng" dirty="0" smtClean="0"/>
              <a:t>Spring </a:t>
            </a:r>
            <a:r>
              <a:rPr lang="en-US" u="sng" dirty="0"/>
              <a:t>Integration</a:t>
            </a:r>
            <a:r>
              <a:rPr lang="en-US" dirty="0"/>
              <a:t>, </a:t>
            </a:r>
            <a:endParaRPr lang="en-US" dirty="0" smtClean="0"/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u="sng" dirty="0" smtClean="0"/>
              <a:t>Spring </a:t>
            </a:r>
            <a:r>
              <a:rPr lang="en-US" u="sng" dirty="0"/>
              <a:t>Cloud </a:t>
            </a:r>
            <a:r>
              <a:rPr lang="en-US" u="sng" dirty="0" smtClean="0"/>
              <a:t>Stream</a:t>
            </a:r>
            <a:r>
              <a:rPr lang="en-US" dirty="0" smtClean="0"/>
              <a:t> and </a:t>
            </a:r>
            <a:r>
              <a:rPr lang="en-US" u="sng" dirty="0"/>
              <a:t>Rabbit MQ</a:t>
            </a:r>
            <a:endParaRPr u="sng" dirty="0"/>
          </a:p>
        </p:txBody>
      </p:sp>
      <p:sp>
        <p:nvSpPr>
          <p:cNvPr id="210" name="Group"/>
          <p:cNvSpPr/>
          <p:nvPr/>
        </p:nvSpPr>
        <p:spPr>
          <a:xfrm>
            <a:off x="1405954" y="10364406"/>
            <a:ext cx="525785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Track all data inside of </a:t>
            </a:r>
            <a:r>
              <a:rPr lang="en-US" dirty="0"/>
              <a:t>your solution </a:t>
            </a:r>
            <a:endParaRPr lang="en-US" dirty="0" smtClean="0"/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using </a:t>
            </a:r>
            <a:r>
              <a:rPr lang="en-US" u="sng" dirty="0" smtClean="0"/>
              <a:t>Spring Sleuth</a:t>
            </a:r>
            <a:r>
              <a:rPr lang="en-US" dirty="0" smtClean="0"/>
              <a:t> and </a:t>
            </a:r>
            <a:r>
              <a:rPr lang="en-US" u="sng" dirty="0" smtClean="0"/>
              <a:t>Spring </a:t>
            </a:r>
            <a:r>
              <a:rPr lang="en-US" u="sng" dirty="0"/>
              <a:t>Zipkin</a:t>
            </a:r>
            <a:endParaRPr u="sng" dirty="0"/>
          </a:p>
        </p:txBody>
      </p:sp>
      <p:sp>
        <p:nvSpPr>
          <p:cNvPr id="211" name="Line"/>
          <p:cNvSpPr/>
          <p:nvPr/>
        </p:nvSpPr>
        <p:spPr>
          <a:xfrm>
            <a:off x="8065" y="6858000"/>
            <a:ext cx="24367869" cy="0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Group"/>
          <p:cNvSpPr/>
          <p:nvPr/>
        </p:nvSpPr>
        <p:spPr>
          <a:xfrm>
            <a:off x="19422826" y="3454096"/>
            <a:ext cx="215764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Monitoring</a:t>
            </a:r>
            <a:endParaRPr dirty="0"/>
          </a:p>
        </p:txBody>
      </p:sp>
      <p:sp>
        <p:nvSpPr>
          <p:cNvPr id="213" name="Group"/>
          <p:cNvSpPr/>
          <p:nvPr/>
        </p:nvSpPr>
        <p:spPr>
          <a:xfrm>
            <a:off x="18843040" y="9758616"/>
            <a:ext cx="345030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The Real Service</a:t>
            </a:r>
            <a:endParaRPr dirty="0"/>
          </a:p>
        </p:txBody>
      </p:sp>
      <p:sp>
        <p:nvSpPr>
          <p:cNvPr id="214" name="Group"/>
          <p:cNvSpPr/>
          <p:nvPr/>
        </p:nvSpPr>
        <p:spPr>
          <a:xfrm>
            <a:off x="18108634" y="4218037"/>
            <a:ext cx="478977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Monitor all traffic that your service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will handle using </a:t>
            </a:r>
            <a:r>
              <a:rPr lang="en-US" u="sng" dirty="0" smtClean="0"/>
              <a:t>Netflix Hystrix </a:t>
            </a:r>
          </a:p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u="sng" dirty="0" smtClean="0"/>
              <a:t>and Spring Cloud Turbine</a:t>
            </a:r>
            <a:endParaRPr u="sng" dirty="0"/>
          </a:p>
        </p:txBody>
      </p:sp>
      <p:sp>
        <p:nvSpPr>
          <p:cNvPr id="215" name="Group"/>
          <p:cNvSpPr/>
          <p:nvPr/>
        </p:nvSpPr>
        <p:spPr>
          <a:xfrm>
            <a:off x="19709234" y="10549072"/>
            <a:ext cx="181459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Your service</a:t>
            </a:r>
            <a:endParaRPr dirty="0"/>
          </a:p>
        </p:txBody>
      </p:sp>
      <p:pic>
        <p:nvPicPr>
          <p:cNvPr id="216" name="Picture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8"/>
          <a:stretch/>
        </p:blipFill>
        <p:spPr>
          <a:xfrm>
            <a:off x="19452736" y="1805974"/>
            <a:ext cx="1843945" cy="154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icture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5"/>
          <a:stretch/>
        </p:blipFill>
        <p:spPr>
          <a:xfrm>
            <a:off x="19567075" y="7983748"/>
            <a:ext cx="1956758" cy="1669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pdf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0"/>
          <a:stretch/>
        </p:blipFill>
        <p:spPr>
          <a:xfrm>
            <a:off x="10769963" y="1351801"/>
            <a:ext cx="2604238" cy="1999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pdf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9"/>
          <a:stretch/>
        </p:blipFill>
        <p:spPr>
          <a:xfrm>
            <a:off x="11243130" y="7791978"/>
            <a:ext cx="1879922" cy="164363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Group"/>
          <p:cNvSpPr/>
          <p:nvPr/>
        </p:nvSpPr>
        <p:spPr>
          <a:xfrm>
            <a:off x="10820572" y="3546332"/>
            <a:ext cx="277287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SAGA Pattern</a:t>
            </a:r>
            <a:endParaRPr dirty="0"/>
          </a:p>
        </p:txBody>
      </p:sp>
      <p:sp>
        <p:nvSpPr>
          <p:cNvPr id="221" name="Group"/>
          <p:cNvSpPr/>
          <p:nvPr/>
        </p:nvSpPr>
        <p:spPr>
          <a:xfrm>
            <a:off x="11287350" y="9522654"/>
            <a:ext cx="170751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 b="0" spc="480"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Security</a:t>
            </a:r>
            <a:endParaRPr dirty="0"/>
          </a:p>
        </p:txBody>
      </p:sp>
      <p:sp>
        <p:nvSpPr>
          <p:cNvPr id="222" name="Group"/>
          <p:cNvSpPr/>
          <p:nvPr/>
        </p:nvSpPr>
        <p:spPr>
          <a:xfrm>
            <a:off x="9935567" y="4557839"/>
            <a:ext cx="443390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Is </a:t>
            </a:r>
            <a:r>
              <a:rPr lang="en-US" dirty="0"/>
              <a:t>a failure management pattern</a:t>
            </a:r>
            <a:endParaRPr u="sng" dirty="0"/>
          </a:p>
        </p:txBody>
      </p:sp>
      <p:sp>
        <p:nvSpPr>
          <p:cNvPr id="223" name="Group"/>
          <p:cNvSpPr/>
          <p:nvPr/>
        </p:nvSpPr>
        <p:spPr>
          <a:xfrm>
            <a:off x="9336853" y="10599872"/>
            <a:ext cx="563135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defRPr sz="2400" b="0">
                <a:latin typeface="Fira Sans Light"/>
                <a:ea typeface="Fira Sans Light"/>
                <a:cs typeface="Fira Sans Light"/>
                <a:sym typeface="Fira Sans Light"/>
              </a:defRPr>
            </a:pPr>
            <a:r>
              <a:rPr lang="en-US" dirty="0" smtClean="0"/>
              <a:t>Secure your service with </a:t>
            </a:r>
            <a:r>
              <a:rPr lang="en-US" u="sng" dirty="0" smtClean="0"/>
              <a:t>Spring Security</a:t>
            </a:r>
            <a:endParaRPr u="sng" dirty="0"/>
          </a:p>
        </p:txBody>
      </p:sp>
      <p:sp>
        <p:nvSpPr>
          <p:cNvPr id="224" name="Line"/>
          <p:cNvSpPr/>
          <p:nvPr/>
        </p:nvSpPr>
        <p:spPr>
          <a:xfrm flipH="1">
            <a:off x="16249447" y="-15186"/>
            <a:ext cx="1" cy="13746372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5" name="Line"/>
          <p:cNvSpPr/>
          <p:nvPr/>
        </p:nvSpPr>
        <p:spPr>
          <a:xfrm flipH="1">
            <a:off x="8119091" y="-15186"/>
            <a:ext cx="1" cy="13746372"/>
          </a:xfrm>
          <a:prstGeom prst="line">
            <a:avLst/>
          </a:prstGeom>
          <a:ln w="25400">
            <a:solidFill>
              <a:srgbClr val="DCDEE0"/>
            </a:solidFill>
            <a:custDash>
              <a:ds d="600000" sp="6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5000" b="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26" name="pasted-image.pdf" descr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101256" y="5633345"/>
            <a:ext cx="81891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If use Distributed Transactions just </a:t>
            </a:r>
            <a:r>
              <a:rPr lang="en-US" sz="2000" u="sng" dirty="0" smtClean="0"/>
              <a:t>GO HOME</a:t>
            </a:r>
            <a:r>
              <a:rPr lang="en-US" sz="2000" dirty="0" smtClean="0"/>
              <a:t> and comeback in the next day and review your idea… Use </a:t>
            </a:r>
            <a:r>
              <a:rPr lang="en-US" sz="2000" dirty="0"/>
              <a:t>Apache Kafka (Distributed Streaming Platform)</a:t>
            </a:r>
          </a:p>
          <a:p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998565" y="11662528"/>
            <a:ext cx="59210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You can use </a:t>
            </a:r>
            <a:r>
              <a:rPr lang="en-US" sz="2000" u="sng" dirty="0" smtClean="0"/>
              <a:t>Spring Cloud Data Flow</a:t>
            </a:r>
            <a:r>
              <a:rPr lang="en-US" sz="2000" dirty="0" smtClean="0"/>
              <a:t> to create a flow messages to your service</a:t>
            </a:r>
            <a:endParaRPr lang="en-US" sz="2000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-179475" y="-1674149"/>
            <a:ext cx="24892587" cy="17058609"/>
            <a:chOff x="-1" y="0"/>
            <a:chExt cx="24892585" cy="17058607"/>
          </a:xfrm>
        </p:grpSpPr>
        <p:pic>
          <p:nvPicPr>
            <p:cNvPr id="138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8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2" y="3833803"/>
              <a:ext cx="3923024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29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89" y="690490"/>
              <a:ext cx="3935971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196" y="162296"/>
            <a:ext cx="18828808" cy="133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112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-179475" y="-1674149"/>
            <a:ext cx="24892587" cy="17058609"/>
            <a:chOff x="-1" y="0"/>
            <a:chExt cx="24892585" cy="17058607"/>
          </a:xfrm>
        </p:grpSpPr>
        <p:pic>
          <p:nvPicPr>
            <p:cNvPr id="138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8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2" y="3833803"/>
              <a:ext cx="3923024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29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89" y="690490"/>
              <a:ext cx="3935971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" name="Group"/>
          <p:cNvSpPr/>
          <p:nvPr/>
        </p:nvSpPr>
        <p:spPr>
          <a:xfrm>
            <a:off x="3031696" y="1984684"/>
            <a:ext cx="13893547" cy="10874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7200" b="0" spc="720">
                <a:solidFill>
                  <a:srgbClr val="5E5E5E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sz="4000" dirty="0" smtClean="0"/>
              <a:t>Spring Cloud</a:t>
            </a:r>
          </a:p>
          <a:p>
            <a:r>
              <a:rPr lang="en-US" sz="2000" i="1" dirty="0" smtClean="0">
                <a:hlinkClick r:id="rId7"/>
              </a:rPr>
              <a:t>projects.spring.io/spring-cloud/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4000" dirty="0" smtClean="0"/>
              <a:t>SAGA </a:t>
            </a:r>
            <a:r>
              <a:rPr lang="en-US" sz="4000" dirty="0"/>
              <a:t>Pattern</a:t>
            </a:r>
            <a:br>
              <a:rPr lang="en-US" sz="4000" dirty="0"/>
            </a:br>
            <a:r>
              <a:rPr lang="en-US" sz="2000" i="1" dirty="0" smtClean="0">
                <a:hlinkClick r:id="rId8"/>
              </a:rPr>
              <a:t>medium.com</a:t>
            </a:r>
            <a:r>
              <a:rPr lang="en-US" sz="2000" i="1" dirty="0">
                <a:hlinkClick r:id="rId8"/>
              </a:rPr>
              <a:t>/@</a:t>
            </a:r>
            <a:r>
              <a:rPr lang="en-US" sz="2000" i="1" dirty="0" smtClean="0">
                <a:hlinkClick r:id="rId8"/>
              </a:rPr>
              <a:t>roman01la/confusion-about-saga-pattern-bbaac56e622</a:t>
            </a:r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4000" dirty="0" smtClean="0"/>
              <a:t>Spring Netflix Eureka</a:t>
            </a:r>
          </a:p>
          <a:p>
            <a:r>
              <a:rPr lang="en-US" sz="2000" i="1" dirty="0" smtClean="0">
                <a:hlinkClick r:id="rId9"/>
              </a:rPr>
              <a:t>cloud.spring.io/spring-cloud-</a:t>
            </a:r>
            <a:r>
              <a:rPr lang="en-US" sz="2000" i="1" dirty="0" err="1" smtClean="0">
                <a:hlinkClick r:id="rId9"/>
              </a:rPr>
              <a:t>netflix</a:t>
            </a:r>
            <a:r>
              <a:rPr lang="en-US" sz="2000" i="1" dirty="0" smtClean="0">
                <a:hlinkClick r:id="rId9"/>
              </a:rPr>
              <a:t>/</a:t>
            </a:r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4000" dirty="0" smtClean="0"/>
              <a:t>Spring Netflix Ribbon</a:t>
            </a:r>
          </a:p>
          <a:p>
            <a:r>
              <a:rPr lang="en-US" sz="2000" i="1" dirty="0" smtClean="0">
                <a:hlinkClick r:id="rId10"/>
              </a:rPr>
              <a:t>github.com/Netflix/ribbon</a:t>
            </a:r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4000" dirty="0" smtClean="0"/>
              <a:t>Spring Circuit Breaker (Netflix Hystrix)</a:t>
            </a:r>
          </a:p>
          <a:p>
            <a:r>
              <a:rPr lang="en-US" sz="2000" i="1" dirty="0" smtClean="0">
                <a:hlinkClick r:id="rId11"/>
              </a:rPr>
              <a:t>spring.io/guides/</a:t>
            </a:r>
            <a:r>
              <a:rPr lang="en-US" sz="2000" i="1" dirty="0" err="1" smtClean="0">
                <a:hlinkClick r:id="rId11"/>
              </a:rPr>
              <a:t>gs</a:t>
            </a:r>
            <a:r>
              <a:rPr lang="en-US" sz="2000" i="1" dirty="0" smtClean="0">
                <a:hlinkClick r:id="rId11"/>
              </a:rPr>
              <a:t>/circuit-breaker/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4000" dirty="0" smtClean="0"/>
              <a:t>Spring Sleuth</a:t>
            </a:r>
          </a:p>
          <a:p>
            <a:r>
              <a:rPr lang="en-US" sz="2000" i="1" dirty="0" smtClean="0">
                <a:hlinkClick r:id="rId12"/>
              </a:rPr>
              <a:t>github.com/spring-cloud/spring-cloud-sleuth</a:t>
            </a:r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4000" dirty="0" smtClean="0"/>
              <a:t>Spring Turbine</a:t>
            </a:r>
          </a:p>
          <a:p>
            <a:r>
              <a:rPr lang="en-US" sz="2000" i="1" dirty="0" smtClean="0">
                <a:hlinkClick r:id="rId13"/>
              </a:rPr>
              <a:t>github.com/spring-cloud-samples/turbine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4000" dirty="0" smtClean="0"/>
              <a:t>Spring Security (</a:t>
            </a:r>
            <a:r>
              <a:rPr lang="en-US" sz="1800" dirty="0" smtClean="0"/>
              <a:t>I think Sergio loves this topic</a:t>
            </a:r>
            <a:r>
              <a:rPr lang="en-US" sz="4000" dirty="0" smtClean="0"/>
              <a:t>)</a:t>
            </a:r>
          </a:p>
          <a:p>
            <a:r>
              <a:rPr lang="en-US" sz="2000" i="1" dirty="0" smtClean="0">
                <a:hlinkClick r:id="rId14"/>
              </a:rPr>
              <a:t>projects.spring.io/spring-security/</a:t>
            </a:r>
            <a:endParaRPr lang="en-US" sz="2000" i="1" dirty="0" smtClean="0"/>
          </a:p>
          <a:p>
            <a:endParaRPr lang="en-US" sz="2000" i="1" dirty="0"/>
          </a:p>
          <a:p>
            <a:r>
              <a:rPr lang="en-US" sz="4000" dirty="0" smtClean="0"/>
              <a:t>Apache Kafka</a:t>
            </a:r>
          </a:p>
          <a:p>
            <a:r>
              <a:rPr lang="en-US" sz="2000" i="1" dirty="0" smtClean="0">
                <a:hlinkClick r:id="rId15" action="ppaction://hlinkfile"/>
              </a:rPr>
              <a:t>kafka.apache.org</a:t>
            </a:r>
            <a:endParaRPr lang="en-US" sz="2000" i="1" dirty="0" smtClean="0"/>
          </a:p>
        </p:txBody>
      </p:sp>
      <p:sp>
        <p:nvSpPr>
          <p:cNvPr id="145" name="Group"/>
          <p:cNvSpPr/>
          <p:nvPr/>
        </p:nvSpPr>
        <p:spPr>
          <a:xfrm>
            <a:off x="754788" y="-115480"/>
            <a:ext cx="11958402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13000" b="0" spc="2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defRPr>
            </a:lvl1pPr>
          </a:lstStyle>
          <a:p>
            <a:r>
              <a:rPr lang="en-US" dirty="0" smtClean="0"/>
              <a:t>References</a:t>
            </a:r>
            <a:endParaRPr dirty="0"/>
          </a:p>
        </p:txBody>
      </p:sp>
      <p:pic>
        <p:nvPicPr>
          <p:cNvPr id="146" name="pasted-image.pdf" descr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87168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"/>
          <p:cNvGrpSpPr/>
          <p:nvPr/>
        </p:nvGrpSpPr>
        <p:grpSpPr>
          <a:xfrm>
            <a:off x="-179475" y="-1674149"/>
            <a:ext cx="24892587" cy="17058609"/>
            <a:chOff x="-1" y="0"/>
            <a:chExt cx="24892585" cy="17058607"/>
          </a:xfrm>
        </p:grpSpPr>
        <p:pic>
          <p:nvPicPr>
            <p:cNvPr id="138" name="pasted-image.pdf" descr="pasted-image.pdf"/>
            <p:cNvPicPr>
              <a:picLocks noChangeAspect="1"/>
            </p:cNvPicPr>
            <p:nvPr/>
          </p:nvPicPr>
          <p:blipFill>
            <a:blip r:embed="rId2">
              <a:alphaModFix amt="40070"/>
              <a:extLst/>
            </a:blip>
            <a:stretch>
              <a:fillRect/>
            </a:stretch>
          </p:blipFill>
          <p:spPr>
            <a:xfrm>
              <a:off x="15431134" y="1645301"/>
              <a:ext cx="9301388" cy="63699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9" name="pasted-image.pdf" descr="pasted-image.pdf"/>
            <p:cNvPicPr>
              <a:picLocks noChangeAspect="1"/>
            </p:cNvPicPr>
            <p:nvPr/>
          </p:nvPicPr>
          <p:blipFill>
            <a:blip r:embed="rId3">
              <a:alphaModFix amt="40070"/>
              <a:extLst/>
            </a:blip>
            <a:stretch>
              <a:fillRect/>
            </a:stretch>
          </p:blipFill>
          <p:spPr>
            <a:xfrm>
              <a:off x="19011430" y="9252459"/>
              <a:ext cx="5881155" cy="56877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pasted-image.pdf" descr="pasted-image.pdf"/>
            <p:cNvPicPr>
              <a:picLocks noChangeAspect="1"/>
            </p:cNvPicPr>
            <p:nvPr/>
          </p:nvPicPr>
          <p:blipFill>
            <a:blip r:embed="rId4">
              <a:alphaModFix amt="40070"/>
              <a:extLst/>
            </a:blip>
            <a:stretch>
              <a:fillRect/>
            </a:stretch>
          </p:blipFill>
          <p:spPr>
            <a:xfrm>
              <a:off x="-2" y="3833803"/>
              <a:ext cx="3923024" cy="3829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pasted-image.pdf" descr="pasted-image.pdf"/>
            <p:cNvPicPr>
              <a:picLocks noChangeAspect="1"/>
            </p:cNvPicPr>
            <p:nvPr/>
          </p:nvPicPr>
          <p:blipFill>
            <a:blip r:embed="rId5">
              <a:alphaModFix amt="40070"/>
              <a:extLst/>
            </a:blip>
            <a:stretch>
              <a:fillRect/>
            </a:stretch>
          </p:blipFill>
          <p:spPr>
            <a:xfrm>
              <a:off x="236929" y="11370840"/>
              <a:ext cx="9112117" cy="56877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2" name="pasted-image.pdf" descr="pasted-image.pdf"/>
            <p:cNvPicPr>
              <a:picLocks noChangeAspect="1"/>
            </p:cNvPicPr>
            <p:nvPr/>
          </p:nvPicPr>
          <p:blipFill>
            <a:blip r:embed="rId6">
              <a:alphaModFix amt="40070"/>
              <a:extLst/>
            </a:blip>
            <a:stretch>
              <a:fillRect/>
            </a:stretch>
          </p:blipFill>
          <p:spPr>
            <a:xfrm rot="17759462">
              <a:off x="9693389" y="690490"/>
              <a:ext cx="3935971" cy="3839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4" name="Group"/>
          <p:cNvSpPr/>
          <p:nvPr/>
        </p:nvSpPr>
        <p:spPr>
          <a:xfrm>
            <a:off x="3084657" y="6899599"/>
            <a:ext cx="755078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7200" b="0" spc="720">
                <a:solidFill>
                  <a:srgbClr val="5E5E5E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dirty="0" smtClean="0"/>
              <a:t>Touch the Sky!</a:t>
            </a:r>
            <a:endParaRPr dirty="0"/>
          </a:p>
        </p:txBody>
      </p:sp>
      <p:sp>
        <p:nvSpPr>
          <p:cNvPr id="145" name="Group"/>
          <p:cNvSpPr/>
          <p:nvPr/>
        </p:nvSpPr>
        <p:spPr>
          <a:xfrm>
            <a:off x="3032162" y="4825973"/>
            <a:ext cx="13737735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13000" b="0" spc="2600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latin typeface="Fira Sans Bold"/>
                <a:ea typeface="Fira Sans Bold"/>
                <a:cs typeface="Fira Sans Bold"/>
                <a:sym typeface="Fira Sans Bold"/>
              </a:defRPr>
            </a:lvl1pPr>
          </a:lstStyle>
          <a:p>
            <a:r>
              <a:rPr lang="en-US" dirty="0" smtClean="0"/>
              <a:t>Spring Cloud</a:t>
            </a:r>
            <a:endParaRPr dirty="0"/>
          </a:p>
        </p:txBody>
      </p:sp>
      <p:pic>
        <p:nvPicPr>
          <p:cNvPr id="146" name="pasted-image.pdf" descr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80341" y="12795762"/>
            <a:ext cx="1680511" cy="57010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Group"/>
          <p:cNvSpPr/>
          <p:nvPr/>
        </p:nvSpPr>
        <p:spPr>
          <a:xfrm>
            <a:off x="16063731" y="12475519"/>
            <a:ext cx="821699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7200" b="0" spc="720">
                <a:solidFill>
                  <a:srgbClr val="5E5E5E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</a:lstStyle>
          <a:p>
            <a:r>
              <a:rPr lang="en-US" b="1" dirty="0" smtClean="0"/>
              <a:t>Thanks a lot! </a:t>
            </a:r>
            <a:r>
              <a:rPr lang="en-US" b="1" dirty="0" smtClean="0">
                <a:sym typeface="Wingdings" panose="05000000000000000000" pitchFamily="2" charset="2"/>
              </a:rPr>
              <a:t>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53608775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221</Words>
  <Application>Microsoft Office PowerPoint</Application>
  <PresentationFormat>Custom</PresentationFormat>
  <Paragraphs>74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Fira Sans Bold</vt:lpstr>
      <vt:lpstr>Fira Sans Light</vt:lpstr>
      <vt:lpstr>Fira Sans Medium</vt:lpstr>
      <vt:lpstr>Helvetica Light</vt:lpstr>
      <vt:lpstr>Helvetica Neue</vt:lpstr>
      <vt:lpstr>Helvetica Neue Light</vt:lpstr>
      <vt:lpstr>Helvetica Neue Medium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Fábio Falavinha</cp:lastModifiedBy>
  <cp:revision>27</cp:revision>
  <dcterms:modified xsi:type="dcterms:W3CDTF">2017-07-19T21:36:46Z</dcterms:modified>
</cp:coreProperties>
</file>